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98"/>
  </p:notesMasterIdLst>
  <p:sldIdLst>
    <p:sldId id="256" r:id="rId2"/>
    <p:sldId id="257" r:id="rId3"/>
    <p:sldId id="430" r:id="rId4"/>
    <p:sldId id="258" r:id="rId5"/>
    <p:sldId id="259" r:id="rId6"/>
    <p:sldId id="411" r:id="rId7"/>
    <p:sldId id="567" r:id="rId8"/>
    <p:sldId id="565" r:id="rId9"/>
    <p:sldId id="568" r:id="rId10"/>
    <p:sldId id="564" r:id="rId11"/>
    <p:sldId id="569" r:id="rId12"/>
    <p:sldId id="570" r:id="rId13"/>
    <p:sldId id="566" r:id="rId14"/>
    <p:sldId id="563" r:id="rId15"/>
    <p:sldId id="509" r:id="rId16"/>
    <p:sldId id="510" r:id="rId17"/>
    <p:sldId id="508" r:id="rId18"/>
    <p:sldId id="511" r:id="rId19"/>
    <p:sldId id="571" r:id="rId20"/>
    <p:sldId id="513" r:id="rId21"/>
    <p:sldId id="514" r:id="rId22"/>
    <p:sldId id="572" r:id="rId23"/>
    <p:sldId id="548" r:id="rId24"/>
    <p:sldId id="573" r:id="rId25"/>
    <p:sldId id="512" r:id="rId26"/>
    <p:sldId id="516" r:id="rId27"/>
    <p:sldId id="517" r:id="rId28"/>
    <p:sldId id="574" r:id="rId29"/>
    <p:sldId id="515" r:id="rId30"/>
    <p:sldId id="519" r:id="rId31"/>
    <p:sldId id="520" r:id="rId32"/>
    <p:sldId id="521" r:id="rId33"/>
    <p:sldId id="575" r:id="rId34"/>
    <p:sldId id="576" r:id="rId35"/>
    <p:sldId id="518" r:id="rId36"/>
    <p:sldId id="522" r:id="rId37"/>
    <p:sldId id="523" r:id="rId38"/>
    <p:sldId id="578" r:id="rId39"/>
    <p:sldId id="579" r:id="rId40"/>
    <p:sldId id="577" r:id="rId41"/>
    <p:sldId id="525" r:id="rId42"/>
    <p:sldId id="524" r:id="rId43"/>
    <p:sldId id="580" r:id="rId44"/>
    <p:sldId id="527" r:id="rId45"/>
    <p:sldId id="581" r:id="rId46"/>
    <p:sldId id="582" r:id="rId47"/>
    <p:sldId id="526" r:id="rId48"/>
    <p:sldId id="529" r:id="rId49"/>
    <p:sldId id="528" r:id="rId50"/>
    <p:sldId id="530" r:id="rId51"/>
    <p:sldId id="583" r:id="rId52"/>
    <p:sldId id="532" r:id="rId53"/>
    <p:sldId id="531" r:id="rId54"/>
    <p:sldId id="533" r:id="rId55"/>
    <p:sldId id="584" r:id="rId56"/>
    <p:sldId id="535" r:id="rId57"/>
    <p:sldId id="585" r:id="rId58"/>
    <p:sldId id="536" r:id="rId59"/>
    <p:sldId id="537" r:id="rId60"/>
    <p:sldId id="538" r:id="rId61"/>
    <p:sldId id="534" r:id="rId62"/>
    <p:sldId id="587" r:id="rId63"/>
    <p:sldId id="541" r:id="rId64"/>
    <p:sldId id="542" r:id="rId65"/>
    <p:sldId id="539" r:id="rId66"/>
    <p:sldId id="544" r:id="rId67"/>
    <p:sldId id="588" r:id="rId68"/>
    <p:sldId id="545" r:id="rId69"/>
    <p:sldId id="589" r:id="rId70"/>
    <p:sldId id="543" r:id="rId71"/>
    <p:sldId id="551" r:id="rId72"/>
    <p:sldId id="590" r:id="rId73"/>
    <p:sldId id="549" r:id="rId74"/>
    <p:sldId id="591" r:id="rId75"/>
    <p:sldId id="553" r:id="rId76"/>
    <p:sldId id="592" r:id="rId77"/>
    <p:sldId id="552" r:id="rId78"/>
    <p:sldId id="554" r:id="rId79"/>
    <p:sldId id="593" r:id="rId80"/>
    <p:sldId id="555" r:id="rId81"/>
    <p:sldId id="594" r:id="rId82"/>
    <p:sldId id="556" r:id="rId83"/>
    <p:sldId id="595" r:id="rId84"/>
    <p:sldId id="558" r:id="rId85"/>
    <p:sldId id="596" r:id="rId86"/>
    <p:sldId id="557" r:id="rId87"/>
    <p:sldId id="597" r:id="rId88"/>
    <p:sldId id="559" r:id="rId89"/>
    <p:sldId id="560" r:id="rId90"/>
    <p:sldId id="598" r:id="rId91"/>
    <p:sldId id="546" r:id="rId92"/>
    <p:sldId id="561" r:id="rId93"/>
    <p:sldId id="562" r:id="rId94"/>
    <p:sldId id="269" r:id="rId95"/>
    <p:sldId id="276" r:id="rId96"/>
    <p:sldId id="272" r:id="rId97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C436-7964-B48B-7F51-788FAC89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D15D8A-8E00-3774-7A2D-7D93A3D8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F3EA61-9937-7213-B80A-6EC57F7AA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8D0B96-AA7A-E8EA-31E7-D9F5FE71A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6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6B859-02CF-9BD0-1365-CF2FA6F6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AF50C02-830D-C36B-A39E-3CFCBFE38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6D656C-ED59-5A46-9180-10AC82FC0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780AFC-0BFC-CAE6-B015-787D549CD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82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086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05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93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6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1E295-F9EC-CE79-C30E-55D86351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CEFE191-21BC-16EE-0C08-FCA1804DD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BF25B8-2543-3CCE-3E38-F21CE2159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CA195C-EF0E-A944-4A96-C32E7F89F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364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899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930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A6FF7-B84E-B7E7-D989-D04CDEF3E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376C57-32AD-B3A8-EB3F-023EE1C81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EB6D39-EAB0-DBF0-062D-9B68F071D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EA9E03-E7A9-1871-7398-F7F214E2C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2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970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00F07-2682-BFF3-631E-A99C1DF07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087261-0195-1317-AEAC-57B5A74EA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E46171-322C-590E-BCB3-3C44F1A6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CFFD92-7223-B87B-B633-7DA50A067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790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11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732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297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844D4-BEB4-ECFF-F4A8-9676538F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6FFF38-FDB3-3EE3-604C-557BF029C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7373E6-3E4C-C1F8-C25A-B46342D43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41DEDD-264F-030E-5A74-044233AAA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290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561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52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570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1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23B4-A915-56E8-6E83-13D1FC63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9920BD3-1F83-BF4D-6C68-A8650A33E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90D6BC2-8941-F77B-3A19-4996B888A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309F15-9594-02CE-4B7C-432F1C279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384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417C-205F-7A91-F911-F58D43AE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7AFBF5D-B3E4-E594-E46C-C6175E8BA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A144D4-827C-2E17-2E1D-A4F999F19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1076ED-1EBB-9564-EAEB-C5A68C3BE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698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311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2984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6453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B56F-FE1B-EDEC-F68A-2ED1EDB03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819FAF-D4B8-9C73-9BFF-9C9BA994B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B7E905-6B0D-4FEF-7DBD-E5A12441E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9B9DAB-C761-E793-1035-CF2E53F2D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577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DF2E-C520-27DE-6E5F-0CD530AF1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CB01D3-6ED7-F3D2-5ADD-F6C3567B1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0745E9-E4F4-354E-944F-1B43040C7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328D07-C5E6-C846-C715-AEBBAC7FB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500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6F88F-F43C-E2FE-3BA1-71AC262FB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C44943-613F-C6C0-BCC6-B4B0B152C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5D822A7-FA8A-63D0-1393-611EF06BD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5FF9F-A44E-8A1C-8D45-1F4737E89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185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531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45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B055C-16D4-AA76-8B09-55B4506CA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234C23-A96B-CF25-16E1-C98F4550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C12868D-17C4-88E5-49DB-853D01CE7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A65D44-44A9-E567-43B4-552CD36BB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375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CC790-9337-7ECC-85D5-0675192F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A3D8401-E50C-C4A5-64E1-FEE1F0BB2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8593EC-25A0-DFA0-89A8-C60FE7D03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D4F817-FB29-8AB4-D08F-16E5B66AC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8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98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85A05-DB96-C58E-B035-9CA820F0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39F5A6-150F-6A6E-A612-C3A1FE968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F867E95-6854-E6E1-5DC5-DD4EECC9E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A042EA-389B-866D-BD33-DE0AC50A0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06729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95D96-D8FB-48FC-8BDD-5E4A77D9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749168B-55B0-60A2-97E7-B5E9C7DBD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7AF51BD-0231-363E-9CAF-F8804CB2C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DA09C8-114F-2E13-C882-230AAB95F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4923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8679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500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344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073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F985C-428F-1C93-C293-2F87E5D38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D5EB7A-7836-E9DA-C510-601B5214B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FEA955-937F-4257-A141-C8DE91C6B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AC793D-9CFB-BA3A-E238-049ADFA58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340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754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708C-8802-749F-F840-4E2B8037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9CFE1B-7987-7605-7A37-A250A038B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8B32352-B553-1C39-AAB6-3D4CB6F3B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93AE5A-BA77-A8A3-211F-C4614FE34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9461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8958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3007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A874C-445B-6CD8-BF5B-8A1AFBC5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E0D4EA-2780-A339-F7A5-F116C1F48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1B6F31-EFFF-6DAD-B9FB-61B98DF32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82D0C9-2964-C95E-6760-489A17B5D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3838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9833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3920D-8AD2-BCFC-04F2-3166C1B0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EA220A2-45AD-628B-BE22-3F595BDF9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1971A9B-80AD-B944-3421-CEE1D38D4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8F9797-B355-1C45-9E17-9A6332869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3630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3191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9325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566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2908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45B5-AC0C-E9AB-7A5B-64792B58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40EAB7-23EF-01F0-E4F2-0A0F474E4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114366-8CF5-9DEF-A823-CD2742740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CB35B8-AB40-3CDC-8C31-E2154AC66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66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9A7D6-7212-6837-5C64-10F8CADF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265A705-8ED9-7868-02C4-723A2DA92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3DDD37E-93D7-E135-4109-A3A56F909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BCA70B-088A-A2A5-8112-4DD5FC87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5803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6255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13185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258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384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C667-5C9A-6057-89E6-F8620A3F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81AA29-DD13-A841-98FF-B545EB655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BFB6D6-6602-0AAA-BD57-987CB5584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CB60D1-F4D3-1E06-D906-BDEDD2236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2735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1202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6C1BC-8315-14FF-C944-68F43FA58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3807FBE-458B-5400-F26A-6F707E5F4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24109B-BD3F-D9CA-43F3-6F9A0CCF8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3DEADE-5C31-D259-89FE-8642F2226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0794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11968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0052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DDCF1-712C-FF24-8A36-E4F3172A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E3BA56-5503-0717-AE99-6DDD039DD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25F8D15-8FAE-1FAE-35EF-CEEBE1A06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CB2FAA-0EC0-E5C7-5C7C-FD66DB5C3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23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75CC-C919-157C-4FD8-5034F6B8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BE4171-B2C1-9B0C-3334-CCC3861D2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B0F6A3-B7DE-020E-5633-1CD64A9E0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6D9C5C-3981-20E3-8D2F-9F97627D6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38784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098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26477-A9F7-54EB-BE64-FE1A7723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DE59BC-04EB-AAF4-785D-2859DA171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C3F7EAE-F950-DA7C-96A7-5F91E6A4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C092F3-4887-711E-E9E2-185307D66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9395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1617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D415-46EE-F888-FE4A-6FA6D2F3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95F5D9-86B4-AEA7-C3A5-B685EFCB1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E89C85-3DE3-2D4C-8B68-FF4CEA791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BFF1ED-F20E-95FA-6ACB-3405E4E44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61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1706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8856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8942-B714-EA16-5399-FF51172B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95DEA7-6A26-910C-7783-0D107863E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49BA24D-8B98-98C8-D719-8DC66586A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EA2E54-636F-4C09-A860-07ED86579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6828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9618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49B7-BE42-4B50-E64D-59590BE3C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A0D331-1453-585B-3A77-2CA960076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E4AE82B-535C-76E3-AE2A-51EC31CAE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34E726-18A0-94EE-47A2-E4D06CCB7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2444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59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2C58-A10F-C0B4-8D92-1950AB0F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E651F1-2F35-94F6-EB24-4F6840884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7104D9-0F40-1E29-63D4-FB5FC59F2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381807-2240-214E-FAB9-9223D2912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8877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17765-60E4-5662-E582-A3E566295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271DE2-6031-C3D5-E46A-D3AB2FD07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7CAB712-7DAA-8323-970D-490C26141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7E0B53-B671-2EBA-B35C-68800C6B1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1691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7518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4CC7-9AF7-A965-C946-764E15EA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23C3885-F485-17A5-D825-C5A440CAD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7904C0-E03F-97CC-5150-FAEB43AFC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F55C6E-0C82-58DA-7182-A2FA8EAC5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820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3993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68EA2-2FEE-ED9A-A11E-D53871E24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F1724E-A00C-1422-F0A3-766C7C03A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029398-9EAA-A8BD-9BDD-3C8CCE28C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03ADD1-82A3-6D68-8BFD-A668958506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5202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6424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2527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AB971-54C3-C25D-6D99-ADD59607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29C13F1-D7EC-F7E3-CA70-95ECBA60C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587D14-10A0-3DEE-14F0-CEAF511B8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62BF53-B433-034E-B6FF-3B05419A9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2530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97904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062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C6FF7-5D90-AE12-1B6D-05FFF663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398E2C-0195-9C7F-E0A4-785E8BA59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4DB757-668E-E7C6-C96F-4BAEC3784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ED828D-551F-029D-15FC-711207BB8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2758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31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24/06/2025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1.tce.pr.gov.br/?classica=si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1.tce.pr.gov.br/?classica=si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1.tce.pr.gov.br/?classica=si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1.tce.pr.gov.br/noticias/convenios-com-detran-e-fipe-vao-auxiliar-na-fiscalizacao-de-frotas-publicas-no-parana/11843/N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gpoli.com.br/noticias/historia-e-evolucao-da-industria-automotiva-brasileira/#:~:text=Pelo%20menos%20desde%20que%20as,inventor%20do%20avi%C3%A3o%2C%20Santos%20Dumont" TargetMode="External"/><Relationship Id="rId4" Type="http://schemas.openxmlformats.org/officeDocument/2006/relationships/hyperlink" Target="https://www.tgpoli.com.br/noticias/historia-e-evolucao-da-industria-automotiva-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www.tgpoli.com.br/noticias/historia-e-evolucao-da-industria-automotiva-brasileira/#:~:text=Pelo%20menos%20desde%20que%20as,inventor%20do%20avi%C3%A3o%2C%20Santos%20Dumont" TargetMode="External"/><Relationship Id="rId4" Type="http://schemas.openxmlformats.org/officeDocument/2006/relationships/hyperlink" Target="https://www.tgpoli.com.br/noticias/historia-e-evolucao-da-industria-automotiva-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9E24C-63EE-25B8-DAB5-80F2C430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3BAE4D-8523-2987-AD68-7EF2EA4E647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ED1815-6FB3-87C4-C058-814C1A2DEA2B}"/>
              </a:ext>
            </a:extLst>
          </p:cNvPr>
          <p:cNvSpPr txBox="1"/>
          <p:nvPr/>
        </p:nvSpPr>
        <p:spPr>
          <a:xfrm>
            <a:off x="360608" y="1376338"/>
            <a:ext cx="11475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dezembro de 2023, a frota de veículos em circulação no Brasil foi de</a:t>
            </a:r>
            <a:r>
              <a:rPr lang="pt-BR" sz="24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119.227.657 unidades</a:t>
            </a:r>
            <a:r>
              <a:rPr lang="pt-BR" sz="24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número foi apurado com base no Imposto sobre a Propriedade de Veículos Automotores (IPVA) pago no ano passado.</a:t>
            </a:r>
          </a:p>
          <a:p>
            <a:pPr algn="just"/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2A302-2569-3D07-A147-2E34805E2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BBCDCCE-7E60-B741-6B96-2DF8BAEDEDD9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B6D3AE-F2F7-5116-67F1-59A9DC1491D8}"/>
              </a:ext>
            </a:extLst>
          </p:cNvPr>
          <p:cNvSpPr txBox="1"/>
          <p:nvPr/>
        </p:nvSpPr>
        <p:spPr>
          <a:xfrm>
            <a:off x="360608" y="1376338"/>
            <a:ext cx="11475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relação à distribuição da frota por estado: </a:t>
            </a:r>
          </a:p>
          <a:p>
            <a:pPr algn="just">
              <a:lnSpc>
                <a:spcPct val="150000"/>
              </a:lnSpc>
            </a:pPr>
            <a:r>
              <a:rPr lang="pt-BR" sz="24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Paulo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o estado com a maior frota do país, representando 28,7% do total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seguida, aparecem </a:t>
            </a:r>
            <a:r>
              <a:rPr lang="pt-BR" sz="24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Minas Gerais </a:t>
            </a:r>
            <a:r>
              <a:rPr lang="pt-BR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(13,9%)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0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 de Janeiro </a:t>
            </a:r>
            <a:r>
              <a:rPr lang="pt-BR" sz="2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(7,5%)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 Grande do Sul (7%)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Paraná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(6,4%).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12EEF-81BC-7CAB-6179-5B1744A2C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484E0E-8574-7686-3AC8-40D50D546154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F54E52-1045-EAE8-E5D9-502CAE8E1693}"/>
              </a:ext>
            </a:extLst>
          </p:cNvPr>
          <p:cNvSpPr txBox="1"/>
          <p:nvPr/>
        </p:nvSpPr>
        <p:spPr>
          <a:xfrm>
            <a:off x="360608" y="1376338"/>
            <a:ext cx="11475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Ministério dos Transportes, SENATRAN - Secretaria Nacional de Trânsito, RENAVAM-Registro Nacional de Veículos Automotores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99B473-8952-CDA7-13CA-14D8B7909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791836"/>
            <a:ext cx="11057206" cy="20574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3AB176-548E-E0BC-D0A1-7BBBED3A8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1" y="3849285"/>
            <a:ext cx="11057206" cy="21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32DB8-1828-26A2-2A13-7CAA364D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1AD5A3-ABCC-71F2-E601-1A002FDDB86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FBE6AF-DEE1-0B68-41BC-C8010770E6CC}"/>
              </a:ext>
            </a:extLst>
          </p:cNvPr>
          <p:cNvSpPr txBox="1"/>
          <p:nvPr/>
        </p:nvSpPr>
        <p:spPr>
          <a:xfrm>
            <a:off x="360608" y="1376338"/>
            <a:ext cx="114757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ESTÁ FORMADA A FROTA DA MINHA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ESTÁ FORMADA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FROTA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MINHA ENTIDADE?</a:t>
            </a:r>
          </a:p>
          <a:p>
            <a:pPr algn="just"/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Onde está? Como está? Por que existe? E se não existisse?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 É 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 PERCEPÇÃO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FROTA?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RESULTADO EU ESPERO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A FROTA DA MINHA ENTIDADE?</a:t>
            </a:r>
            <a:endParaRPr lang="pt-BR" sz="2400" b="0" i="0" dirty="0">
              <a:solidFill>
                <a:schemeClr val="bg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5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84672-0E55-58A7-8918-96C3C25A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5A5531-7CFC-64C3-085C-A28AD622F96C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0B21DD-678A-F1FC-17B1-45159C504C50}"/>
              </a:ext>
            </a:extLst>
          </p:cNvPr>
          <p:cNvSpPr txBox="1"/>
          <p:nvPr/>
        </p:nvSpPr>
        <p:spPr>
          <a:xfrm>
            <a:off x="360608" y="1376338"/>
            <a:ext cx="11475791" cy="4055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de controle/transparência exigidos pelo TCEPR:</a:t>
            </a:r>
            <a:endParaRPr lang="pt-BR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Licitações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da transparência local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5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21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Cadastro de hodômetro e horímetro dos veículos próprios e de terceiros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medidores de veículos e equipamentos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Consumo de combustível de veículos próprios e de terceiros 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Estorno do consumo de combustível de veículos próprios e de terceiros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Entradas extraorçamentárias de combustíveis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entradas de combustíveis 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Saídas extraorçamentárias de combustíveis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saídas de combustíveis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055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Estoque de combustível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Procedimentos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Acompanhamento remoto e o sistema de frotas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5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alimentação do Sim Am: Acórdão nº 3652/2016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Incongruências entre o sistema local e o Sim Am: Acórdão nº 2852/2016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Implantação de Setor de Gestão de Frotas: Acórdão nº 200/2023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Quantitativo e aplicação do Combustível: Acórdão nº 4559/16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de Pneus: Acórdão nº 5594/16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17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Visando dar agilidade ao processo de preparação dos dados e de sistematização na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coleta de informações necessárias ao exercício do controle externo na área municipal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Tribunal de Contas, por meio do Sistema de Informações Municipais - SIM, deu um importante passo para a modernização da análise das contas públicas municipais. </a:t>
            </a:r>
            <a:endParaRPr lang="pt-BR" sz="23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8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D1F51-A4F2-3781-6BF2-CB295664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B066BD-410D-DD2B-32AE-EA42FD594081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B843EE-8421-7A19-82BF-EE299C3F3EB5}"/>
              </a:ext>
            </a:extLst>
          </p:cNvPr>
          <p:cNvSpPr txBox="1"/>
          <p:nvPr/>
        </p:nvSpPr>
        <p:spPr>
          <a:xfrm>
            <a:off x="360608" y="1376338"/>
            <a:ext cx="11475791" cy="31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Todas estas informações irão compor a Prestação de Contas </a:t>
            </a:r>
            <a:r>
              <a:rPr lang="pt-BR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Anual do exercício financeiro correspondente, </a:t>
            </a:r>
            <a:r>
              <a:rPr lang="pt-BR" sz="23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subsidiando a análise dos demais sistemas de controle externo implementados pelo Tribunal de Contas</a:t>
            </a:r>
            <a:r>
              <a:rPr lang="pt-BR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Configura-se o SIM num amplo instrumento de planejamento para a realização de programas de auditorias.</a:t>
            </a:r>
            <a:endParaRPr lang="pt-BR" sz="23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5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74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Frotas, Patrimônio e Materiais</a:t>
            </a:r>
            <a:endParaRPr lang="pt-BR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Obrigações 2025/TCE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implementação do Sistema estimula as administrações municipais para que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exerçam suas atividades de forma racional, ordenada, honesta, equilibrada e regular sob a égide dos princípios de Administração da legalidade, legitimidade e publicidade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constituindo-se, ainda, em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eficiente mecanismo auxiliar às atividades de Controle Interno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8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0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Planejamento: 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Informações do Plano Plurianual;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Lei de Diretrizes Orçamentárias;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Plano Municipal de Saúde; e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Plano Municipal DCA.</a:t>
            </a:r>
            <a:endParaRPr lang="pt-BR" sz="2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2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0AC4B-6235-9993-E90A-F505A2D0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4168DD-F530-5915-F038-D021DFEAB45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F51B22-0B8F-2F31-B157-3165519C1565}"/>
              </a:ext>
            </a:extLst>
          </p:cNvPr>
          <p:cNvSpPr txBox="1"/>
          <p:nvPr/>
        </p:nvSpPr>
        <p:spPr>
          <a:xfrm>
            <a:off x="360608" y="1376338"/>
            <a:ext cx="11475791" cy="458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Contábil, orçamentário e financeiro: 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Execução da despesa (empenhos), arrecadados e contabilidade financeira e patrimonial.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Patrimônio: </a:t>
            </a:r>
            <a:r>
              <a:rPr lang="pt-BR" sz="24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Cadastro de Bens e suas movimentações.</a:t>
            </a:r>
          </a:p>
        </p:txBody>
      </p:sp>
    </p:spTree>
    <p:extLst>
      <p:ext uri="{BB962C8B-B14F-4D97-AF65-F5344CB8AC3E}">
        <p14:creationId xmlns:p14="http://schemas.microsoft.com/office/powerpoint/2010/main" val="144203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10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Licitações: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Participantes e vencedores de todas as licitações.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Anotação das despesas de licitação.</a:t>
            </a:r>
          </a:p>
          <a:p>
            <a:pPr algn="just">
              <a:lnSpc>
                <a:spcPct val="150000"/>
              </a:lnSpc>
            </a:pPr>
            <a:endParaRPr lang="pt-BR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Contratos: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Contratos com empresas e profissionais liberais celebrados em função das licitações.</a:t>
            </a:r>
          </a:p>
        </p:txBody>
      </p:sp>
    </p:spTree>
    <p:extLst>
      <p:ext uri="{BB962C8B-B14F-4D97-AF65-F5344CB8AC3E}">
        <p14:creationId xmlns:p14="http://schemas.microsoft.com/office/powerpoint/2010/main" val="4271681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25693-4DC2-7ADB-9C1E-D93DC953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CD8BD00-FD8A-BD7B-D041-DD12762FB1B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7D0B78-7480-5450-6464-16038543422A}"/>
              </a:ext>
            </a:extLst>
          </p:cNvPr>
          <p:cNvSpPr txBox="1"/>
          <p:nvPr/>
        </p:nvSpPr>
        <p:spPr>
          <a:xfrm>
            <a:off x="360608" y="1376338"/>
            <a:ext cx="11475791" cy="454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Obras públicas: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Acompanhamento da realização das obras municipais, seus contratos e licitações.</a:t>
            </a:r>
          </a:p>
          <a:p>
            <a:pPr algn="just">
              <a:lnSpc>
                <a:spcPct val="150000"/>
              </a:lnSpc>
            </a:pPr>
            <a:endParaRPr lang="pt-BR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 Interno: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Cadastro de Veículos e Equipamentos, consumo de combustível, quilometragem percorrida e horas máquinas trabalhadas.</a:t>
            </a:r>
            <a:endParaRPr lang="pt-BR" sz="2400" b="1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1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4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Sistema Gerenciador de Acompanhamento (SGA) </a:t>
            </a:r>
            <a:r>
              <a:rPr lang="pt-BR" sz="3200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foi arquitetado para otimizar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utilização da considerável massa de dados enviada pelas entidades fiscalizadas ao banco de dados do TCE/PR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meio dos diversos sistemas de captação e dispor recursos práticos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ampliar o conjunto de mecanismos de controle do Tribunal.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1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06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Procedimento de Acompanhamento Remoto-PROAR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Tendo por base o SGA, foi instituído o Procedimento de Acompanhamento Remoto (Proar) como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ferramenta disciplinadora da realização do controle eletrônico sistemático, à distância, da execução orçamentária, financeira e patrimonial das entidades municipais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para fins de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abordagem tempestiva e o célere apontamento direto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atos que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possam apresentar potenciais riscos às finanças e às contas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nos aspectos da legalidade, legitimidade, economicidade e pertinência (necessidade).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4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Procedimento de Acompanhamento Remoto-PROAR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Realizado com apoio tecnológico do Sistema Gerenciador de Acompanhamento - SGA,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procedimento não presencial, por meio remoto, será realizado sempre que possível no curso da gestão de modo a identificar evidências de impropriedades e erros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e, assim, provocar a interrupção ou inibição de sua continuidade e, ainda, já antecipar a oportunidade para tomada de medidas saneadoras.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C257B-CCEF-8593-9DC9-94E3AB14A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7B65B82-0350-8D22-C989-822518EF8373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28F607-1265-3AAC-B153-4DAEEF622920}"/>
              </a:ext>
            </a:extLst>
          </p:cNvPr>
          <p:cNvSpPr txBox="1"/>
          <p:nvPr/>
        </p:nvSpPr>
        <p:spPr>
          <a:xfrm>
            <a:off x="360608" y="1376338"/>
            <a:ext cx="1147579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Constituem sujeitos passíveis do acompanhamento a ser efetivado nas rotinas do PROAR quaisquer unidades de Administração Pública direta e indireta municipais, inclusive consórcios e estatais dessa esfera de governo.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Licitações</a:t>
            </a:r>
          </a:p>
          <a:p>
            <a:pPr algn="just">
              <a:lnSpc>
                <a:spcPct val="150000"/>
              </a:lnSpc>
            </a:pPr>
            <a:r>
              <a:rPr lang="pt-B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o processo por meio do qual a Administração Pública contrata obras, serviços, compras e alienações.</a:t>
            </a:r>
          </a:p>
          <a:p>
            <a:pPr algn="just">
              <a:lnSpc>
                <a:spcPct val="150000"/>
              </a:lnSpc>
            </a:pPr>
            <a:r>
              <a:rPr lang="pt-B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outras palavras, licitação é a </a:t>
            </a:r>
            <a:r>
              <a:rPr lang="pt-BR" sz="24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 como a Administração Pública pode comprar e vender</a:t>
            </a:r>
            <a:r>
              <a:rPr lang="pt-B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49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effectLst/>
              <a:latin typeface="Arial Black" panose="020B0A040201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de </a:t>
            </a:r>
            <a:r>
              <a:rPr lang="pt-BR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ontrole</a:t>
            </a:r>
            <a:endParaRPr lang="pt-BR" sz="6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contrato é o ajuste entre órgãos ou entidades da Administração Pública e particulares, em que há um acordo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 a formação de vínculo e a estipulação de obrigações recíprocas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52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Tribunal de Contas do Estado lançou 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Portal Informação para Todos (PIT)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passa a </a:t>
            </a:r>
            <a:r>
              <a:rPr lang="pt-BR" sz="24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oferecer ao cidadão, de maneira clara e acessível, informações de interesse público a respeito das 399 administrações municipais paranaenses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dados serão coletados de páginas de texto recebidas pelo TCE-PR por meio de seus diversos sistemas informatizados de acompanhamento da gestão municipal. É um portal de informação, não de juízo, que contribuirá para que a população esteja bem informada, para formar sua opinião sobre aqueles que detêm mandatos eletivos. </a:t>
            </a:r>
          </a:p>
          <a:p>
            <a:pPr algn="just"/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6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9397" y="1368427"/>
            <a:ext cx="114757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https://www1.tce.pr.gov.br/?classica=sim</a:t>
            </a: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CAE5FE-2DF8-65CE-6ADB-9B771C5B8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7" y="2195512"/>
            <a:ext cx="11213206" cy="34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422CC-6BED-05D5-90E7-6A5B2DD9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3AD7602-9AF6-2113-252E-16750B346F9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88838E-5282-44B4-2CB3-F59FBF760D55}"/>
              </a:ext>
            </a:extLst>
          </p:cNvPr>
          <p:cNvSpPr txBox="1"/>
          <p:nvPr/>
        </p:nvSpPr>
        <p:spPr>
          <a:xfrm>
            <a:off x="489397" y="1368427"/>
            <a:ext cx="114757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https://www1.tce.pr.gov.br/?classica=sim</a:t>
            </a: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B533C8-7A3E-DBDD-6365-2B53DDB1B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7" y="2505074"/>
            <a:ext cx="11213206" cy="31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49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E49C5-8915-9D57-E004-E487C570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8D44E8-78C1-5828-164E-4F84D5BEEAF1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46A45A-A7F1-7A5C-3204-D3141A90A2DA}"/>
              </a:ext>
            </a:extLst>
          </p:cNvPr>
          <p:cNvSpPr txBox="1"/>
          <p:nvPr/>
        </p:nvSpPr>
        <p:spPr>
          <a:xfrm>
            <a:off x="489398" y="1368427"/>
            <a:ext cx="110742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https://www1.tce.pr.gov.br/?classica=sim</a:t>
            </a: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FF5348-F680-343B-B67A-740E723E3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050" y="2081658"/>
            <a:ext cx="6668086" cy="29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7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da transparência local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acesso à informação, previsto na 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12.527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18 de novembro de 2011 (Lei de Acesso à Informação) e a transparência na divulgação das atividades, contribui para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aumentar a eficiência do poder público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diminuir a corrupção e elevar a participação social.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 um direito do cidadão e dever do Estado.</a:t>
            </a:r>
            <a:endParaRPr lang="pt-B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da transparência local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autoria do Senado Federal, a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complementar 131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27 de maio de 2009, conhecida como a Lei da Transparência ou Lei Capiberibe, 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obriga a divulgação em tempo real das receitas e dos gastos públicos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União, estados e municípios, por meio da internet.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BE6716-41EC-5B92-9469-227FB1295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9" y="1856936"/>
            <a:ext cx="11372004" cy="4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6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B6275-F395-82D9-7899-363131EA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BE5592-8484-114A-FD27-A1A44335086D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08D139-E504-375D-314D-6C92E9CE6920}"/>
              </a:ext>
            </a:extLst>
          </p:cNvPr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86EB2F-8779-D857-FC46-F933F131B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7" y="1927275"/>
            <a:ext cx="11475789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3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356E8-3894-AA6D-BA6D-82DE05C4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4CBFDA-1FA4-9FB0-6B44-7ADE7E44C02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736213-EB2E-4E38-14BB-2C4334DCE568}"/>
              </a:ext>
            </a:extLst>
          </p:cNvPr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1AF326-4D54-D7AB-9D44-A5910C47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1856935"/>
            <a:ext cx="11372005" cy="41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0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1306334"/>
            <a:ext cx="10515600" cy="5108533"/>
          </a:xfrm>
        </p:spPr>
        <p:txBody>
          <a:bodyPr>
            <a:noAutofit/>
          </a:bodyPr>
          <a:lstStyle/>
          <a:p>
            <a:pPr marL="84138" indent="-360363"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541338" lvl="1" indent="-180975">
              <a:buNone/>
              <a:defRPr/>
            </a:pPr>
            <a:endParaRPr lang="pt-BR" alt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marL="541338" lvl="2" indent="-180975" algn="r">
              <a:buNone/>
              <a:defRPr/>
            </a:pPr>
            <a:r>
              <a:rPr lang="pt-BR" altLang="pt-BR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</a:p>
          <a:p>
            <a:pPr lvl="4">
              <a:buNone/>
              <a:defRPr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20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F8023-B729-B477-9B97-00A8D98B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4CBCF62-AA41-8898-4A23-D1B4EE1F1B2D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13E0AE-8882-1F37-FA8A-F459347DC9F0}"/>
              </a:ext>
            </a:extLst>
          </p:cNvPr>
          <p:cNvSpPr txBox="1"/>
          <p:nvPr/>
        </p:nvSpPr>
        <p:spPr>
          <a:xfrm>
            <a:off x="360608" y="1376338"/>
            <a:ext cx="11475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Cadastro de hodômetro e horímetro dos veículos próprios e de terceiros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Captar dados dos hodômetros e horímetros no início e fim de cada mês por veículo e equipamento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do Bem*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Código de controle do bem patrimonial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-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número sequencial por veículo e equipamento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do Movimento -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Movimento -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Medidor* -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hodômetro – horímetro – não usa hod/hor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Medição Inicial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Medição Final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Medição Declarada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Notas Explicativas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18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medidores de veículos e equipamentos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8A2651-CE71-408E-B2E5-023B3D004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9" y="2747962"/>
            <a:ext cx="11372004" cy="20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2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02703F-6538-5C69-E3C7-DF586444F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1842867"/>
            <a:ext cx="11405080" cy="4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8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7D587-389C-EFA8-5416-2BD7EEF8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93097D-027D-EEBE-4CD3-231C11A05283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DC3E80-F074-36DB-2B86-C8DC1E5B2B5E}"/>
              </a:ext>
            </a:extLst>
          </p:cNvPr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Consumo de combustível de veículos próprios e de terceiros 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Captar dados do consumo mensal de combustível por veículo e equipamento.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dos Registros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do Bem*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Categoria do Objeto da Despesa*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Combustível* </a:t>
            </a:r>
            <a:r>
              <a:rPr lang="pt-BR" sz="2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(em 2025 – Nota técnica 015/2024 – SIM-AM – Consumo de Energia)</a:t>
            </a:r>
            <a:endParaRPr lang="pt-BR" sz="2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do Movimento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Consumo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de Combustível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26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BAB6DA-D158-2343-2C2D-C44D95A53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2185987"/>
            <a:ext cx="11273374" cy="3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5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50E3B-5DE0-D891-AB22-68DF431A8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4B2222C-C6A8-6DDA-0192-AF59548679E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2135E5-C315-5338-037D-BADA35AF5349}"/>
              </a:ext>
            </a:extLst>
          </p:cNvPr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Estorno do consumo de combustível de veículos próprios e de terceiros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Captar dados dos estornos do consumo mensal de combustível por veículo e equipamento.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 Estorno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Estorno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do Estorno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dos Registros*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de Combustível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Descrição do Motivo do Estorno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87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4B7AC-B92A-D29C-C854-A8BDDD0A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060604-BCA7-8EF0-AC87-D7B92D5DFBE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8AC33D-0737-6E46-ED75-FB84DFEE8BF9}"/>
              </a:ext>
            </a:extLst>
          </p:cNvPr>
          <p:cNvSpPr txBox="1"/>
          <p:nvPr/>
        </p:nvSpPr>
        <p:spPr>
          <a:xfrm>
            <a:off x="360608" y="1376338"/>
            <a:ext cx="114757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224A2E-68CE-A956-B7B8-F2333093E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2352675"/>
            <a:ext cx="11475790" cy="32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70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Entradas extraorçamentárias de combustíveis</a:t>
            </a:r>
          </a:p>
          <a:p>
            <a:pPr algn="just"/>
            <a:r>
              <a:rPr lang="pt-BR" sz="2400" dirty="0"/>
              <a:t>Identificador da Pessoa Jurídica junto ao TCE (*)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Flag Indicando o Tipo de Entidade Repassadora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Documento do Repassador*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Número do Documento do Repassador*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Categoria do Objeto da Despesa*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Combustível*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Entrada*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Data da Entrada</a:t>
            </a:r>
          </a:p>
          <a:p>
            <a:pPr algn="r"/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</p:spTree>
    <p:extLst>
      <p:ext uri="{BB962C8B-B14F-4D97-AF65-F5344CB8AC3E}">
        <p14:creationId xmlns:p14="http://schemas.microsoft.com/office/powerpoint/2010/main" val="659481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Entradas extraorçamentárias de combustíveis</a:t>
            </a:r>
          </a:p>
          <a:p>
            <a:pPr algn="r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Continuação </a:t>
            </a:r>
          </a:p>
          <a:p>
            <a:pPr algn="just"/>
            <a:r>
              <a:rPr lang="pt-BR" sz="2400" dirty="0"/>
              <a:t>Número do Documento do Responsável*</a:t>
            </a:r>
          </a:p>
          <a:p>
            <a:pPr algn="just"/>
            <a:r>
              <a:rPr lang="pt-BR" sz="2400" dirty="0"/>
              <a:t>Quantidade de Combustível Recebida</a:t>
            </a:r>
          </a:p>
          <a:p>
            <a:pPr algn="just"/>
            <a:r>
              <a:rPr lang="pt-BR" sz="2400" dirty="0"/>
              <a:t>Código de Controle de Leis e Atos*</a:t>
            </a:r>
          </a:p>
          <a:p>
            <a:pPr algn="just"/>
            <a:r>
              <a:rPr lang="pt-BR" sz="2400" dirty="0"/>
              <a:t>Código de Controle do Convênio</a:t>
            </a:r>
          </a:p>
          <a:p>
            <a:pPr algn="just"/>
            <a:r>
              <a:rPr lang="pt-BR" sz="2400" dirty="0"/>
              <a:t>Ano do Código de Controle do Convênio</a:t>
            </a:r>
          </a:p>
          <a:p>
            <a:pPr algn="just"/>
            <a:r>
              <a:rPr lang="pt-BR" sz="2400" dirty="0"/>
              <a:t>Descrição do Objeto</a:t>
            </a:r>
          </a:p>
          <a:p>
            <a:pPr algn="just"/>
            <a:r>
              <a:rPr lang="pt-BR" sz="2400" dirty="0"/>
              <a:t>Notas Explicativas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68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entradas de combustíveis 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BE5DE9-A99E-4156-90A6-E0ACA0B8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1" y="2119086"/>
            <a:ext cx="11253642" cy="2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14h às 17h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26/06/2025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198505-03B0-C24A-D54B-C1629407F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2338387"/>
            <a:ext cx="11377011" cy="34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91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FEEE2-FF91-42F0-D6A9-A66653860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4E26FB-8F5D-B573-AD53-F5C3DB5A7926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925DFB-6DE3-BB07-01D1-370348E38051}"/>
              </a:ext>
            </a:extLst>
          </p:cNvPr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Saídas extraorçamentárias de combustíveis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Categoria do Objeto da Despesa*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Combustível 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Saída*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Flag Indicando o Tipo de Entidade Recebedora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Documento do Recebedor*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Número do Documento do Recebedor*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Número do Documento do Responsável*</a:t>
            </a:r>
          </a:p>
          <a:p>
            <a:pPr algn="r"/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</p:spTree>
    <p:extLst>
      <p:ext uri="{BB962C8B-B14F-4D97-AF65-F5344CB8AC3E}">
        <p14:creationId xmlns:p14="http://schemas.microsoft.com/office/powerpoint/2010/main" val="1141027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Saídas extraorçamentárias de combustíveis</a:t>
            </a:r>
          </a:p>
          <a:p>
            <a:pPr lvl="1" algn="r"/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continuação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de Combustível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de Leis e Atos*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 Convênio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Código de Controle do Convênio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Descrição do Objeto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Notas Explicativas</a:t>
            </a:r>
          </a:p>
        </p:txBody>
      </p:sp>
    </p:spTree>
    <p:extLst>
      <p:ext uri="{BB962C8B-B14F-4D97-AF65-F5344CB8AC3E}">
        <p14:creationId xmlns:p14="http://schemas.microsoft.com/office/powerpoint/2010/main" val="1695772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74A465-107E-41AF-BF75-02E41FC1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941342"/>
            <a:ext cx="11377012" cy="41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6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3C2C6C-7B50-87ED-B196-E156E44C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2066341"/>
            <a:ext cx="11475791" cy="36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5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C3337-F14B-ECC6-FB75-0400AF41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6DA1750-E33C-4D29-F5FF-B85EDC7ADB50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A67360-F570-B6AE-0009-841378158020}"/>
              </a:ext>
            </a:extLst>
          </p:cNvPr>
          <p:cNvSpPr txBox="1"/>
          <p:nvPr/>
        </p:nvSpPr>
        <p:spPr>
          <a:xfrm>
            <a:off x="360608" y="1376338"/>
            <a:ext cx="11475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Estoque de combustível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Categoria do Objeto da Despesa*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Combustível *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Base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do Estoque Inicial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do Estoque Final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6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951B22-B3D4-FE36-ED53-7C4B0FEA3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791836"/>
            <a:ext cx="11475791" cy="47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F3D37-5D87-5EE0-7FA5-DC8C8E42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02F7AB-9984-8E4F-1755-7290ECC9DE9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F2C743-FDA5-B8ED-E5C5-8144FAE49A3C}"/>
              </a:ext>
            </a:extLst>
          </p:cNvPr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A054EE-634F-D7F3-DC6F-ADBA343E7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" y="1838003"/>
            <a:ext cx="11372005" cy="43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46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C1D756-743E-0A9D-0487-D28272875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2103335"/>
            <a:ext cx="11377012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7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920FBF-115D-05A3-4366-4B60F970B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7" y="1838003"/>
            <a:ext cx="11372005" cy="46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automóvel sempre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esteve presente na vida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brasileiro.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primeiras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montadoras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chegaram ao país, no século 20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primeiro carro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motorizado chegou ao Brasil em 1891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porto de Santos (SP).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AE992E-54A0-7164-4F82-06E0AF58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791836"/>
            <a:ext cx="11475790" cy="46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4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27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(TCE-PR) realiza uma série de controles nas frotas dos municípios para garantir a transparência, eficiência e legalidade na gestão desses ativos públicos.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Alguns dos principais controles realizados pelo TCE-PR nas frotas municipais incluem:</a:t>
            </a:r>
          </a:p>
          <a:p>
            <a:pPr algn="just">
              <a:lnSpc>
                <a:spcPct val="150000"/>
              </a:lnSpc>
            </a:pPr>
            <a:endParaRPr lang="pt-BR" sz="2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11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983D6-E479-5348-55E2-7BC7F17B6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D29D06-484A-ACF6-E5CF-701EC8153C8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9557E2-F391-726C-0896-7E66255DDE8D}"/>
              </a:ext>
            </a:extLst>
          </p:cNvPr>
          <p:cNvSpPr txBox="1"/>
          <p:nvPr/>
        </p:nvSpPr>
        <p:spPr>
          <a:xfrm>
            <a:off x="360608" y="1376338"/>
            <a:ext cx="11475791" cy="49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endParaRPr lang="pt-BR" sz="2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Registro e Inventário: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TCE-PR verifica se os municípios têm um </a:t>
            </a:r>
            <a:r>
              <a:rPr lang="pt-BR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registro completo e atualizado de todos os veículos 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pertencentes à frota municipal, incluindo informações detalhadas sobre cada </a:t>
            </a:r>
            <a:r>
              <a:rPr lang="pt-BR" sz="2400" b="0" i="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veículo, como marca, modelo, placa, ano de fabricação, quilometragem, entre outros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Licitação e Contratação de Serviços: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tribunal analisa os processos de licitação e contratação de serviços relacionados à frota, garantindo que sejam realizados de acordo com as normas e regulamentos aplicáveis, como a Lei de Licitações.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728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75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de Quilometragem: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tribunal analisa os registros de </a:t>
            </a:r>
            <a:r>
              <a:rPr lang="pt-BR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quilometragem dos veículos da frota 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verificar se estão alinhados com as atividades operacionais do município e se não há indícios de uso indevido ou excessivo dos veículos.</a:t>
            </a:r>
          </a:p>
          <a:p>
            <a:pPr algn="just">
              <a:lnSpc>
                <a:spcPct val="150000"/>
              </a:lnSpc>
            </a:pPr>
            <a:r>
              <a:rPr lang="pt-BR" sz="23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de Multas e Infrações:</a:t>
            </a:r>
            <a:r>
              <a:rPr lang="pt-BR" sz="23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TCE-PR verifica se os municípios têm procedimentos para o registro e pagamento de multas e infrações de trânsito relacionadas aos veículos da frota, garantindo o cumprimento das obrigações legais.</a:t>
            </a:r>
          </a:p>
        </p:txBody>
      </p:sp>
    </p:spTree>
    <p:extLst>
      <p:ext uri="{BB962C8B-B14F-4D97-AF65-F5344CB8AC3E}">
        <p14:creationId xmlns:p14="http://schemas.microsoft.com/office/powerpoint/2010/main" val="2866887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Cruzamento das informações  - Convênio com o DETRAN-PR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acesso aos cadastros de condutores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acesso à Base da Dados Cadastrais do Mercado Brasileiro de Veículos Automotores elaborado mensalmente pela entidade (FIPE)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https://www1.tce.pr.gov.br/noticias/convenios-com-detran-e-fipe-vao-auxiliar-na-fiscalizacao-de-frotas-publicas-no-parana/11843/N</a:t>
            </a:r>
            <a:endParaRPr lang="pt-BR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39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48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Preencher o Diário de Bordo e </a:t>
            </a:r>
            <a:r>
              <a:rPr lang="pt-BR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documentar todas as manutenções 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realizadas na frota é fundamental por várias razões:</a:t>
            </a:r>
          </a:p>
          <a:p>
            <a:pPr algn="just">
              <a:lnSpc>
                <a:spcPct val="150000"/>
              </a:lnSpc>
            </a:pPr>
            <a:endParaRPr lang="pt-BR" sz="5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Registro de Histórico:</a:t>
            </a:r>
            <a:r>
              <a:rPr lang="pt-BR" sz="23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Diário de Bordo e os documentos de manutenção servem como um registro detalhado do </a:t>
            </a:r>
            <a:r>
              <a:rPr lang="pt-BR" sz="2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histórico de manutenções de cada veículo da frota</a:t>
            </a:r>
            <a:r>
              <a:rPr lang="pt-BR" sz="23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incluindo datas, tipos de manutenção realizada, peças substituídas, quilometragem atual, entre outras informações. </a:t>
            </a:r>
            <a:endParaRPr lang="pt-BR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87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Manutenção Preventiva: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registro das manutenções no Diário de Bordo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permite o acompanhamento regular da manutenção preventiva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como troca de óleo, filtros, pneus, entre outros itens. Isso ajuda a garantir que a frota esteja sempre em condições ideais de funcionamento, reduzindo o risco de falhas mecânicas e aumentando a segurança dos motoristas e passageiros.</a:t>
            </a:r>
          </a:p>
        </p:txBody>
      </p:sp>
    </p:spTree>
    <p:extLst>
      <p:ext uri="{BB962C8B-B14F-4D97-AF65-F5344CB8AC3E}">
        <p14:creationId xmlns:p14="http://schemas.microsoft.com/office/powerpoint/2010/main" val="28266763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80F24-2162-D298-B4FE-5597B6A05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D9EAEC-EB88-3561-6E5A-525CD79CF691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444BBD-4168-C4AB-1C45-3FB1DBB99B53}"/>
              </a:ext>
            </a:extLst>
          </p:cNvPr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Comprovação de Serviços: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documentos de manutenção, como notas fiscais, ordens de serviço e relatórios técnicos, servem como comprovantes de que os serviços de manutenção foram realizados de forma adequada e por profissionais qualificados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700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Planejamento de Custos: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registro das manutenções permite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acompanhar os custos relacionados à manutenção da frota ao longo do tempo.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Isso ajuda na elaboração de orçamentos, na identificação de tendências de custos e na tomada de decisões relacionadas à gestão financeira da frota.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97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3A1E1-676B-15F8-61B9-9F86A554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ACB8886-F0F4-6A43-C4C5-A552E013518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A474CF-92CA-70E1-BF0A-229A0A41DA77}"/>
              </a:ext>
            </a:extLst>
          </p:cNvPr>
          <p:cNvSpPr txBox="1"/>
          <p:nvPr/>
        </p:nvSpPr>
        <p:spPr>
          <a:xfrm>
            <a:off x="360608" y="1376338"/>
            <a:ext cx="11475791" cy="482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Conformidade Regulatória: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muitos países, existem regulamentos e normas que exigem o registro detalhado das manutenções de veículos comerciais e de frota.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preenchimento do Diário de Bordo e a documentação das manutenções garantem conformidade com essas exigências legais e regulatórias.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Garante a segurança, eficiência e conformidade legal na gestão dos veículos, além de permitir um controle adequado dos custos e do histórico de manutenção.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7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97340-AFD2-15B3-64B1-74CE11D31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308E0FB-D5EE-11E2-18C5-C578932D301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8C282E-3D47-1A9A-014B-A6AC3C050D12}"/>
              </a:ext>
            </a:extLst>
          </p:cNvPr>
          <p:cNvSpPr txBox="1"/>
          <p:nvPr/>
        </p:nvSpPr>
        <p:spPr>
          <a:xfrm>
            <a:off x="360608" y="1376338"/>
            <a:ext cx="11475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modelo </a:t>
            </a: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Peugeot Type 3 foi o primeiro carro a rodar no Brasil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importado pelo inventor do avião, Santos Dumont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Outro modelo chegou a São Paulo trazido pela família do fundador da Polícia Militar Paulista, Tobias de Aguiar, e no Rio de Janeiro, encomendado pelo jornalista José do Patrocínio. </a:t>
            </a:r>
          </a:p>
          <a:p>
            <a:pPr algn="just">
              <a:lnSpc>
                <a:spcPct val="150000"/>
              </a:lnSpc>
            </a:pP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primeiro carro emplacado no país, </a:t>
            </a:r>
            <a:r>
              <a:rPr lang="pt-BR" sz="2400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placa número 1 foi do conde Francisco Matarazzo em 1903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https://www.tgpoli.com.br/noticias/historia-e-evolucao-da-industria-automotiva-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brasileira/#:~:text=Pelo%20menos%20desde%20que%20as,inventor%20do%20avi%C3%A3o%2C%20Santos%20Dumont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72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9" y="1280160"/>
            <a:ext cx="11475790" cy="5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Acórdão 200/2003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rotina adequada de </a:t>
            </a:r>
            <a:r>
              <a:rPr lang="pt-BR" sz="24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registro de solicitação e utilização dos equipamentos </a:t>
            </a: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frota.</a:t>
            </a:r>
            <a:endParaRPr lang="pt-BR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rotina adequada para </a:t>
            </a:r>
            <a:r>
              <a:rPr lang="pt-BR" sz="24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registro do abastecimento de combustíveis</a:t>
            </a: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controles adequados da </a:t>
            </a:r>
            <a:r>
              <a:rPr lang="pt-BR" sz="23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movimentação de materiais para uso </a:t>
            </a: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frota</a:t>
            </a:r>
            <a:endParaRPr lang="pt-BR" sz="23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controle adequado sobre a </a:t>
            </a:r>
            <a:r>
              <a:rPr lang="pt-BR" sz="23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execução contratual na aquisição de bens e serviços</a:t>
            </a: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relativos à gestão da frota.</a:t>
            </a:r>
            <a:endParaRPr lang="pt-BR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46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- Julgar procedente a presente Tomada de Contas Extraordinária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considerando irregulares as contas em análise de responsabilidade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senhor Neri Antônio Quatrin e da senhora Angelita das Graças da Silva Moraes,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razão de elevada despesa com aquisição de pneus em descompasso com a frota municipal, referentes aos exercícios de 2014 e 2015 e pela ausência de controle patrimonial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9651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E6C0E-5F3A-A81F-FF54-3BC55FA8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C3F1E3-5CB0-39F5-528F-471A023AA336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A7DDB6-D03A-E621-58AA-220B7B47A54E}"/>
              </a:ext>
            </a:extLst>
          </p:cNvPr>
          <p:cNvSpPr txBox="1"/>
          <p:nvPr/>
        </p:nvSpPr>
        <p:spPr>
          <a:xfrm>
            <a:off x="360608" y="1376338"/>
            <a:ext cx="11475791" cy="464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- determinar o recolhimento ao erário Municipal,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solidariamente pelo senhor Neri Antônio Quatrin, Prefeito, e pela senhora Angelita das Graças das Silva Moraes, Controladora Interna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 valor de R$ 142.642,69 (cento e quarenta e dois mil, seiscentos e quarenta e dois reais e sessenta e nove centavos), correspondente à metade do valor dispendido com a aquisição de pneus, devidamente corrigidos desde a data da liquidação do último empenho (18/11/2015), conforme peça 4, com fundamento no art. 18 da Lei Complementar n.º 113/2005;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660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- aplicar multa proporcional ao dano, no percentual de 10% (dez por cento), ao senhor Neri Antônio Quatrin e à senhora Angelita das Graças da Silva Moraes, com fundamento no art. 89, § 2º da Lei Complementar nº 113/2005;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- </a:t>
            </a:r>
            <a:r>
              <a:rPr lang="pt-BR" sz="2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determinar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Município de Foz do Jordão </a:t>
            </a:r>
            <a:r>
              <a:rPr lang="pt-BR" sz="2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implemente, no prazo de 02 meses, controle de frotas que reúna todos os gastos com veículos de forma individualizada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094231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E7EA1-E6A8-3AB1-258C-DD2625EEB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B580F2-A132-8C93-01CB-0AC17CFE659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97A853-D23E-CFC1-93AB-3620264EA04D}"/>
              </a:ext>
            </a:extLst>
          </p:cNvPr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- determinar, depois de certificado o trânsito em julgado, o encaminhamento dos autos ao Gabinete da Presidência para </a:t>
            </a:r>
            <a:r>
              <a:rPr lang="pt-BR" sz="2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envio de cópia desta decisão ao Ministério Público do Estado do Paraná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 na sequência, à Diretoria de Execuções para as providências do art. 153 do Regimento Interno. </a:t>
            </a:r>
          </a:p>
        </p:txBody>
      </p:sp>
    </p:spTree>
    <p:extLst>
      <p:ext uri="{BB962C8B-B14F-4D97-AF65-F5344CB8AC3E}">
        <p14:creationId xmlns:p14="http://schemas.microsoft.com/office/powerpoint/2010/main" val="2460063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alimentação do Sim Am: Acórdão nº 3652/2016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- Julgar regular o objeto da presente Tomada de Contas Extraordinária em face do Poder Executivo do Município de Santa Cruz de Monte Castelo,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ressalvada a ausência de procedimento eficiente de controle de abastecimento e quilometragem dos veículos da frota municipal, nos exercícios de 2014 e 2015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 </a:t>
            </a:r>
          </a:p>
        </p:txBody>
      </p:sp>
    </p:spTree>
    <p:extLst>
      <p:ext uri="{BB962C8B-B14F-4D97-AF65-F5344CB8AC3E}">
        <p14:creationId xmlns:p14="http://schemas.microsoft.com/office/powerpoint/2010/main" val="419790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9EE54-66B3-E3FA-93FA-41F8709F8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0567C2-4F43-83C2-3ABA-9E5E02994C3B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DECCA1-7C50-2D5C-C26E-D002FC3FB192}"/>
              </a:ext>
            </a:extLst>
          </p:cNvPr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alimentação do Sim Am: Acórdão nº 3652/2016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-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a multa prevista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art. 87, III, “b”, da Lei Complementar nº 113/05, individualmente, aos Srs. JOSÉ MARIA PEREIRA FERNANDES (Prefeito Municipal) e RENAN JANUÁRIO SCANACAPRA (Coordenador Interno),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conta da ausência de disponibilização de informações adequadas de quilometragem dos veículos da frota municipal no Sistema SIM-AM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deste Tribunal. </a:t>
            </a:r>
          </a:p>
        </p:txBody>
      </p:sp>
    </p:spTree>
    <p:extLst>
      <p:ext uri="{BB962C8B-B14F-4D97-AF65-F5344CB8AC3E}">
        <p14:creationId xmlns:p14="http://schemas.microsoft.com/office/powerpoint/2010/main" val="3306917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Incongruências entre o sistema local e o Sim Am: Acórdão nº 2852/2016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problema foi a falta e inserção de informações no SIM AM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 de Convênio com o Estado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469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I- Julgar pela PROCEDÊNCIA PARCIAL da Tomada de Contas Extraordinária, de responsabilidade de Devalmir Molina Gonçalves (ex-prefeito de Terra Rica) e de José Roberto Perico (ex-controlador interno do Município), julgando-as REGULARES COM RESSALVA, em razão das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falhas no controle do consumo de combustível do Município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aplicando-lhes, individualmente, a multa prevista no art. 87, IV, “g” da Lei Complementar nº 113/2005, com as seguintes providências:</a:t>
            </a:r>
          </a:p>
        </p:txBody>
      </p:sp>
    </p:spTree>
    <p:extLst>
      <p:ext uri="{BB962C8B-B14F-4D97-AF65-F5344CB8AC3E}">
        <p14:creationId xmlns:p14="http://schemas.microsoft.com/office/powerpoint/2010/main" val="2591936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6F805-D7B2-D0EC-2AEE-1B8388A72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389CB64-DEA4-C3CE-5639-90F19C0DA3E0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E78AFE-6280-DE1A-A5E3-4F42BE426EB1}"/>
              </a:ext>
            </a:extLst>
          </p:cNvPr>
          <p:cNvSpPr txBox="1"/>
          <p:nvPr/>
        </p:nvSpPr>
        <p:spPr>
          <a:xfrm>
            <a:off x="360608" y="1376338"/>
            <a:ext cx="11475791" cy="452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Remessa de cópia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dos autos ao Departamento de Trânsito do Estado do Paraná - DETRAN visando a averiguação da prática de infração de trânsito, haja vista a previsão do art. 230, inciso XVIII, do Código de Trânsito Brasileiro.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XVIII - em mau estado de conservação, comprometendo a segurança, ou reprovado na avaliação de inspeção de segurança e de emissão de poluentes e ruído</a:t>
            </a:r>
            <a:endParaRPr lang="pt-BR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1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83400-D032-805F-CB02-BDE1F2EF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AE0B3-2C27-2A4D-6DB0-5ED09C2105F5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8DC5BB-5D7A-912F-3F3F-7944A5CA230B}"/>
              </a:ext>
            </a:extLst>
          </p:cNvPr>
          <p:cNvSpPr txBox="1"/>
          <p:nvPr/>
        </p:nvSpPr>
        <p:spPr>
          <a:xfrm>
            <a:off x="360608" y="1376338"/>
            <a:ext cx="11475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Primeiros carros no Brasil</a:t>
            </a: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 primeiras décadas do século 20,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São Paulo recebeu as fábricas da Ford e da General Motors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ambas baseadas na capital paulista. 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0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19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Determinar ao Município,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nos termos do artigo 1º, X, da Lei Complementar nº 113/2005, que comprove no prazo de 60 (sessenta) dias, a adoção das seguintes medidas: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a) 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 dos gastos na aquisição de combustíveis e no uso da frota de veículos para evitar gastos excessivos e desvio de finalidade na utilização dos bens públicos municipais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b) A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regulamentação do controle do consumo de combustível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 do uso dos veículos da frota municipal por instrumento legal cogente;</a:t>
            </a:r>
          </a:p>
        </p:txBody>
      </p:sp>
    </p:spTree>
    <p:extLst>
      <p:ext uri="{BB962C8B-B14F-4D97-AF65-F5344CB8AC3E}">
        <p14:creationId xmlns:p14="http://schemas.microsoft.com/office/powerpoint/2010/main" val="11245661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A264D-EEA9-BC55-D8DA-BB9AC808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7F6B28-EDD6-072C-B45E-4D9A54C13FE9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C22418-9B23-A068-3696-1C1DE7FAFD27}"/>
              </a:ext>
            </a:extLst>
          </p:cNvPr>
          <p:cNvSpPr txBox="1"/>
          <p:nvPr/>
        </p:nvSpPr>
        <p:spPr>
          <a:xfrm>
            <a:off x="360608" y="1376338"/>
            <a:ext cx="11475791" cy="297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Determinar ao Município,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nos termos do artigo 1º, X, da Lei Complementar nº c) 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 de bordo individual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ao menos o registro do consumo diário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quilometragem ou tempo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destino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destinação do uso e do motorista responsável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bem como, do consumo médio de cada veículo.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042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a) R$ 150.135,65 (cento e cinquenta mi l, cento e trinta e cinco reais e sessenta e cinco centavos), devidamente corrigidos, desde a data do desembolso, até o efetivo pagamento, solidariamente,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ADIR DOS SANTOS LEITE,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Prefeito (2013/2016), e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ARY BATISTA LUZ,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Diretor do Departamento de Licitações,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inexistência de comprovação dos gastos com combustível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163564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1ACAF-C563-3187-4804-61AC4356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879B0D-4AAD-33F6-7418-0B165686F64D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DACC50-91F6-49EC-8C35-9503A37435C1}"/>
              </a:ext>
            </a:extLst>
          </p:cNvPr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b) R$ 6.000,00 (seis mil reais), corrigidos monetariamente desde a data do desembolso pela Administração Pública, a serem pagos, solidariamente,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ADIR DOS SANTOS LEITE,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Prefeito (2013/2016), e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AMARILDO BUENO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tesoureiro municipal,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realização de pagamento por serviços não prestados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em prejuízo dos cofres públicos;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094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c) R$ 3.000,00 (três mil reais), corrigidos monetariamente desde a data do desembolso pela Administração Pública, até o efetivo pagamento,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ADIR DOS SANTOS LEITE,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Prefeito (2013/2016),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inexistência de prestação de contas e/ou comprovação dos gastos com viagem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em prejuízo dos cofres públicos;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44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18D24-2678-18AD-791B-5AD427E48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DA755B-7C47-1641-AB3B-A58E295D21FA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3E0734-F3FC-08D6-11EC-CED4BF3A7E1E}"/>
              </a:ext>
            </a:extLst>
          </p:cNvPr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d) R$ 1.500,00 (um mi l e quinhentos mil reais), corrigidos monetariamente desde a data do desembolso pela Administração Pública, até o efetivo pagamento,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ADICARLOS LEITE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Secretário Municipal da Administração,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inexistência de prestação de contas e/ou comprovação dos gastos com viagem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em prejuízo dos cofres públicos;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720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Implantação de Setor de Gestão de Frotas: Acórdão nº 200/2023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ahoma" panose="020B0604030504040204" pitchFamily="34" charset="0"/>
              </a:rPr>
              <a:t>O Pleno do Tribunal de Contas do Estado do Paraná (TCE-PR)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homologou a emissão de 22 recomendações para quatro municípios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ahoma" panose="020B0604030504040204" pitchFamily="34" charset="0"/>
              </a:rPr>
              <a:t>O objetivo das medidas, cujo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prazo para implementação é de três meses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, é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melhorar os controles internos e a gestão sobre as frotas públicas de veículos mantidas pelas prefeituras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043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043A3-6D16-0A6A-17E5-DA8E5C6D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8BCB01-9352-90E8-CA11-95FA731D21F4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ADFE8B-A257-5517-1365-E5C0F59C2A19}"/>
              </a:ext>
            </a:extLst>
          </p:cNvPr>
          <p:cNvSpPr txBox="1"/>
          <p:nvPr/>
        </p:nvSpPr>
        <p:spPr>
          <a:xfrm>
            <a:off x="360608" y="1376338"/>
            <a:ext cx="114757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Implantação de Setor de Gestão de Frotas: Acórdão nº 200/2023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ahoma" panose="020B0604030504040204" pitchFamily="34" charset="0"/>
              </a:rPr>
              <a:t>As ações foram indicadas pela Coordenadoria de Auditorias (CAUD) do órgão de controle,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após esta realizar fiscalização sobre o assunto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, entre março e maio do ano passado, junto aos seguintes municípios:  Mauá da Serra, Palmital, Rio Azul e Rio Bonito do Iguaçu. A atividade estava prevista no Plano Anual de Fiscalização (PAF) de 2022 da Corte</a:t>
            </a:r>
          </a:p>
          <a:p>
            <a:pPr algn="just"/>
            <a:endParaRPr lang="pt-BR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645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Quantitativo e aplicação do Combustível: Acórdão nº 4559/16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Representação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Fornecimento de combustível ao Município de Maripá nos exercícios financeiros de 2009 e 2010 – Suposta fraude engendrada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o </a:t>
            </a:r>
            <a:r>
              <a:rPr lang="pt-BR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fornecedor – Recebimento de óleo diesel em quantitativo inferior ao descrito em nota fiscal – Diferença de litragem supostamente repassada em valores monetários pelo próprio fornecedor aos agentes públicos envolvidos – Dano ao erário – Ausência de prova segura –  Insuficiência dos demais elementos subministrados nos autos – Ajuizamento de Ação Civil Pública por Atos de Improbidade Administrativa pelo Ministério Público Estadual – </a:t>
            </a:r>
            <a:r>
              <a:rPr lang="pt-BR" sz="2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 improcedência</a:t>
            </a:r>
            <a:r>
              <a:rPr lang="pt-BR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337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9" y="1148000"/>
            <a:ext cx="11475790" cy="540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de Pneus: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3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determinar o </a:t>
            </a:r>
            <a:r>
              <a:rPr lang="pt-BR" sz="23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recolhimento ao erário Municipal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3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solidariamente 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pelo senhor Neri Antônio Quatrin, Prefeito, e pela senhora Angelita das Graças das Silva Moraes, Controladora Interna, do valor de R$ 142.642,69 (cento e quarenta e dois mil, seiscentos e quarenta e dois reais e sessenta e nove centavos), </a:t>
            </a:r>
            <a:r>
              <a:rPr lang="pt-BR" sz="23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correspondente à metade do valor dispendido com a aquisição de pneus, devidamente corrigidos desde a data da liquidação do último empenho 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(18/11/2015), conforme peça 4, com fundamento no art. 18 da Lei Complementar n.º 113/2005;</a:t>
            </a:r>
          </a:p>
        </p:txBody>
      </p:sp>
    </p:spTree>
    <p:extLst>
      <p:ext uri="{BB962C8B-B14F-4D97-AF65-F5344CB8AC3E}">
        <p14:creationId xmlns:p14="http://schemas.microsoft.com/office/powerpoint/2010/main" val="47006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066AB-FF98-5412-14F0-DA8B1AA4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940A02-8158-1B04-87E3-B653EA4DEA84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E81849-57A3-A5CC-AD67-6B030AA9CEEA}"/>
              </a:ext>
            </a:extLst>
          </p:cNvPr>
          <p:cNvSpPr txBox="1"/>
          <p:nvPr/>
        </p:nvSpPr>
        <p:spPr>
          <a:xfrm>
            <a:off x="360608" y="1376338"/>
            <a:ext cx="11475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/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Primeiros carros no Brasil</a:t>
            </a: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primeira a se estabelecer no país foi a Ford,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 1919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ano em que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iniciou a montagem do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seu Modelo T, o Ford “Bigode”.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Já em 1925 foi a General Motors.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Nesta década surgiu também a primeira rodovia asfaltada, a Rio-Petrópolis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 1920 e 1939, no estado de São Paulo,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número de carros saltou de 5 mil para 43 mil.</a:t>
            </a:r>
          </a:p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https://www.tgpoli.com.br/noticias/historia-e-evolucao-da-industria-automotiva-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brasileira/#:~:text=Pelo%20menos%20desde%20que%20as,inventor%20do%20avi%C3%A3o%2C%20Santos%20Dumont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arros Históricos: Ford T, o Ford Bigode">
            <a:extLst>
              <a:ext uri="{FF2B5EF4-FFF2-40B4-BE49-F238E27FC236}">
                <a16:creationId xmlns:a16="http://schemas.microsoft.com/office/drawing/2014/main" id="{9A2B1EB5-F283-4F39-5E6A-62071263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2" y="1376338"/>
            <a:ext cx="4544022" cy="29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376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663A5-384E-F718-5EF2-893EF95A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A157DB-E6A7-1BD3-B40D-E86A30FD3009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2389D8-C607-E17B-A851-FE941826F7C6}"/>
              </a:ext>
            </a:extLst>
          </p:cNvPr>
          <p:cNvSpPr txBox="1"/>
          <p:nvPr/>
        </p:nvSpPr>
        <p:spPr>
          <a:xfrm>
            <a:off x="360608" y="1376338"/>
            <a:ext cx="1147579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de Pneus: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 -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determinar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depois de certificado o trânsito em julgado,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encaminhamento dos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autos ao Gabinete da Presidência para o envio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cópia desta decisão ao Ministério Público do Estado do Paraná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e, na sequência, à Diretoria de Execuções para as providências do art. 153 do Regimento Interno.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416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50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Estoque de combustível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trata-se do registro do combustível disponível para os veículos da frota no sistema Sim Am do TCE/PR, garantindo o controle e a gestão eficiente do consumo.</a:t>
            </a:r>
          </a:p>
          <a:p>
            <a:pPr algn="just">
              <a:lnSpc>
                <a:spcPct val="150000"/>
              </a:lnSpc>
            </a:pPr>
            <a:endParaRPr lang="pt-BR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Neste item, são registradas as peças utilizadas e os serviços realizados nos veículos da frota, assegurando a manutenção adequada e o histórico de intervenções.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04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87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aos procedimentos e verificações realizados pelo Tribunal de Contas do Estado do Paraná (TCE/PR) para garantir a conformidade e a transparência na gestão da frota.</a:t>
            </a:r>
          </a:p>
          <a:p>
            <a:pPr algn="just">
              <a:lnSpc>
                <a:spcPct val="150000"/>
              </a:lnSpc>
            </a:pPr>
            <a:endParaRPr lang="pt-BR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 na documentação detalhada das atividades diárias dos veículos, incluindo registros de manutenções realizadas e outros eventos relevantes para o acompanhamento e controle.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384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Materiais - Obrigações 2025/TCE - Sistemas de Controle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05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Procedimentos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as diretrizes e protocolos estabelecidos para a operação e manutenção da frota, garantindo a padronização e a eficiência nas atividades relacionadas aos veículos.</a:t>
            </a:r>
          </a:p>
          <a:p>
            <a:pPr algn="just">
              <a:lnSpc>
                <a:spcPct val="150000"/>
              </a:lnSpc>
            </a:pPr>
            <a:endParaRPr lang="pt-BR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Acompanhamento remoto e o sistema de frotas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utilização de tecnologias de monitoramento remoto para acompanhar o desempenho </a:t>
            </a:r>
            <a:r>
              <a:rPr lang="pt-BR" sz="24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gestão municipal inclusive o controle de frotas, avaliando e emitindo alertas e/ou requerendo informações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452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6392</Words>
  <Application>Microsoft Office PowerPoint</Application>
  <PresentationFormat>Widescreen</PresentationFormat>
  <Paragraphs>650</Paragraphs>
  <Slides>96</Slides>
  <Notes>90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102" baseType="lpstr">
      <vt:lpstr>Arial</vt:lpstr>
      <vt:lpstr>Arial Black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1430</cp:revision>
  <cp:lastPrinted>2024-02-20T23:11:01Z</cp:lastPrinted>
  <dcterms:created xsi:type="dcterms:W3CDTF">2021-01-15T17:03:51Z</dcterms:created>
  <dcterms:modified xsi:type="dcterms:W3CDTF">2025-06-24T19:04:00Z</dcterms:modified>
</cp:coreProperties>
</file>